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8" r:id="rId3"/>
    <p:sldId id="259" r:id="rId4"/>
    <p:sldId id="261" r:id="rId5"/>
    <p:sldId id="310" r:id="rId6"/>
    <p:sldId id="312" r:id="rId7"/>
    <p:sldId id="286" r:id="rId8"/>
    <p:sldId id="288" r:id="rId9"/>
    <p:sldId id="295" r:id="rId10"/>
    <p:sldId id="293" r:id="rId11"/>
    <p:sldId id="290" r:id="rId12"/>
    <p:sldId id="260" r:id="rId13"/>
    <p:sldId id="291" r:id="rId14"/>
    <p:sldId id="263" r:id="rId15"/>
    <p:sldId id="273" r:id="rId16"/>
    <p:sldId id="304" r:id="rId17"/>
    <p:sldId id="267" r:id="rId18"/>
    <p:sldId id="292" r:id="rId19"/>
    <p:sldId id="302" r:id="rId20"/>
    <p:sldId id="303" r:id="rId21"/>
    <p:sldId id="298" r:id="rId22"/>
    <p:sldId id="314" r:id="rId23"/>
    <p:sldId id="299" r:id="rId24"/>
    <p:sldId id="301" r:id="rId25"/>
    <p:sldId id="316" r:id="rId26"/>
    <p:sldId id="306" r:id="rId27"/>
    <p:sldId id="300" r:id="rId28"/>
    <p:sldId id="315" r:id="rId29"/>
    <p:sldId id="272" r:id="rId30"/>
    <p:sldId id="309" r:id="rId31"/>
    <p:sldId id="305" r:id="rId32"/>
    <p:sldId id="308" r:id="rId33"/>
    <p:sldId id="307" r:id="rId34"/>
    <p:sldId id="311" r:id="rId35"/>
    <p:sldId id="268" r:id="rId36"/>
    <p:sldId id="313" r:id="rId37"/>
    <p:sldId id="280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58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8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44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mm websites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95982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393" y="1228181"/>
            <a:ext cx="5578452" cy="4767401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4" y="414048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76" y="823882"/>
            <a:ext cx="6680210" cy="5509253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creation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188450" y="478154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88450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 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(directed edge)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772822" y="2325093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969272" y="2521543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439822" y="3620492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50646" y="3831318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961441" y="145607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03937" y="168872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737871" y="3837792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453522" y="3392017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594358" y="1511381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761774" y="1691238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21229" y="2599338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larger 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webpages in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43507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r>
                        <a:rPr lang="en-US" i="0" dirty="0"/>
                        <a:t> or </a:t>
                      </a:r>
                      <a:r>
                        <a:rPr lang="en-US" i="0" dirty="0" err="1"/>
                        <a:t>GraphX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Select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8701-166B-BA47-8F35-9EEEE562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2" y="1447045"/>
            <a:ext cx="7872397" cy="46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1" y="1554365"/>
            <a:ext cx="6307119" cy="45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PageRank for fun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8D81B-89EA-9D40-8D7E-85980008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96" y="1497332"/>
            <a:ext cx="6391810" cy="42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8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56299" y="2980148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Community Detection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8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054D8-1B47-4045-88A5-9E079304B2B2}"/>
              </a:ext>
            </a:extLst>
          </p:cNvPr>
          <p:cNvSpPr/>
          <p:nvPr/>
        </p:nvSpPr>
        <p:spPr>
          <a:xfrm>
            <a:off x="2517169" y="5427201"/>
            <a:ext cx="64359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0819F-47CE-2B46-9253-658544B8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3" y="1371108"/>
            <a:ext cx="5620035" cy="49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17040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Converges around 5-6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202910"/>
            <a:ext cx="3127895" cy="1699490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 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dirty="0"/>
              <a:t>Cookie cutter bedbug sites and sites with similar content resources</a:t>
            </a:r>
            <a:r>
              <a:rPr lang="en-US" sz="2400" dirty="0"/>
              <a:t>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Other avenues for exploration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top of the iceberg is what talk is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powerful. Try them today!</a:t>
            </a:r>
          </a:p>
          <a:p>
            <a:r>
              <a:rPr lang="en-US" dirty="0"/>
              <a:t>Tool selection</a:t>
            </a:r>
          </a:p>
          <a:p>
            <a:r>
              <a:rPr lang="en-US" dirty="0"/>
              <a:t>Spark </a:t>
            </a:r>
            <a:r>
              <a:rPr lang="en-US" dirty="0" err="1"/>
              <a:t>GraphFrames</a:t>
            </a:r>
            <a:r>
              <a:rPr lang="en-US" dirty="0"/>
              <a:t> for handling large graphs</a:t>
            </a:r>
          </a:p>
          <a:p>
            <a:r>
              <a:rPr lang="en-US" dirty="0"/>
              <a:t>Community detection as form of graph mining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305113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 err="1"/>
              <a:t>wsuen@appnexus.com</a:t>
            </a:r>
            <a:endParaRPr lang="en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Repo: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 post: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8840-BF97-304B-B1BE-849A647F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9" y="1022573"/>
            <a:ext cx="3139612" cy="3139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</a:p>
          <a:p>
            <a:pPr marL="38099" lvl="0" indent="0">
              <a:buNone/>
            </a:pPr>
            <a:endParaRPr lang="en-US" dirty="0"/>
          </a:p>
          <a:p>
            <a:pPr marL="38099" lvl="0" indent="0">
              <a:buNone/>
            </a:pPr>
            <a:r>
              <a:rPr lang="en-US" b="1" dirty="0"/>
              <a:t>Graphs as problem-solving framework.</a:t>
            </a:r>
            <a:endParaRPr b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58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F9163-3D80-8747-9C76-1FD4741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1" y="1433900"/>
            <a:ext cx="5880100" cy="4292600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60" y="1347727"/>
            <a:ext cx="3539675" cy="443655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249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9AB5E-4F0E-844D-AF8F-2C565DFD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7" y="1212185"/>
            <a:ext cx="7535948" cy="4956897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Int. J.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291741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53239" y="6117304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44217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759</Words>
  <Application>Microsoft Macintosh PowerPoint</Application>
  <PresentationFormat>On-screen Show (4:3)</PresentationFormat>
  <Paragraphs>197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Arial</vt:lpstr>
      <vt:lpstr>Wingdings</vt:lpstr>
      <vt:lpstr>Roboto Slab</vt:lpstr>
      <vt:lpstr>Source Sans Pro</vt:lpstr>
      <vt:lpstr>Cordelia template</vt:lpstr>
      <vt:lpstr>Large-scale Graph Mining with Spark</vt:lpstr>
      <vt:lpstr>Hello!</vt:lpstr>
      <vt:lpstr>1. Why graphs?</vt:lpstr>
      <vt:lpstr>Why do I love graphs?</vt:lpstr>
      <vt:lpstr>Why do I love graphs?</vt:lpstr>
      <vt:lpstr>Allocation</vt:lpstr>
      <vt:lpstr>Infrastructure</vt:lpstr>
      <vt:lpstr>Social networks: communities</vt:lpstr>
      <vt:lpstr>Social networks: polarization</vt:lpstr>
      <vt:lpstr>Behavioral ecology</vt:lpstr>
      <vt:lpstr>Web structure</vt:lpstr>
      <vt:lpstr>PowerPoint Presentation</vt:lpstr>
      <vt:lpstr>2. Web graphs</vt:lpstr>
      <vt:lpstr>Web graphs: creation</vt:lpstr>
      <vt:lpstr>Web graphs: substructures</vt:lpstr>
      <vt:lpstr>Web graphs: larger structures</vt:lpstr>
      <vt:lpstr>Web graphs encode information about:</vt:lpstr>
      <vt:lpstr>3. Spark</vt:lpstr>
      <vt:lpstr>Graph Libraries</vt:lpstr>
      <vt:lpstr>Why choose GraphFrames?</vt:lpstr>
      <vt:lpstr>What I did</vt:lpstr>
      <vt:lpstr>What I‘ll talk about</vt:lpstr>
      <vt:lpstr>Create a GraphFrame</vt:lpstr>
      <vt:lpstr>See top nodes</vt:lpstr>
      <vt:lpstr>Run PageRank for fun</vt:lpstr>
      <vt:lpstr>3. Community Detection</vt:lpstr>
      <vt:lpstr>Advantages of Label Propagation Algorithm (LPA)</vt:lpstr>
      <vt:lpstr>Run LPA</vt:lpstr>
      <vt:lpstr>&gt; 15 million</vt:lpstr>
      <vt:lpstr>PowerPoint Presentation</vt:lpstr>
      <vt:lpstr>Community: fandoms</vt:lpstr>
      <vt:lpstr>Community: online learning</vt:lpstr>
      <vt:lpstr>Community: bedbugs</vt:lpstr>
      <vt:lpstr>Other avenues for exploration</vt:lpstr>
      <vt:lpstr>The top of the iceberg is what talk is about</vt:lpstr>
      <vt:lpstr>Obligatory Summary Slide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215</cp:revision>
  <dcterms:modified xsi:type="dcterms:W3CDTF">2018-09-22T23:34:42Z</dcterms:modified>
</cp:coreProperties>
</file>